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E874E51-1ADB-4948-80E4-4CCC0E928ADB}">
  <a:tblStyle styleId="{4E874E51-1ADB-4948-80E4-4CCC0E928A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91%D0%B5%D0%BB%D1%8B%D0%B9_%D1%88%D1%83%D0%BC" TargetMode="External"/><Relationship Id="rId3" Type="http://schemas.openxmlformats.org/officeDocument/2006/relationships/hyperlink" Target="https://ru.wikipedia.org/wiki/%D0%A1%D0%BF%D0%B5%D0%BA%D1%82%D1%80%D0%B0%D0%BB%D1%8C%D0%BD%D0%B0%D1%8F_%D0%BC%D0%BE%D1%89%D0%BD%D0%BE%D1%81%D1%82%D1%8C" TargetMode="External"/><Relationship Id="rId4" Type="http://schemas.openxmlformats.org/officeDocument/2006/relationships/hyperlink" Target="https://ru.wikipedia.org/wiki/%D0%A1%D1%82%D0%B0%D1%86%D0%B8%D0%BE%D0%BD%D0%B0%D1%80%D0%BD%D0%BE%D1%81%D1%82%D1%8C" TargetMode="External"/><Relationship Id="rId5" Type="http://schemas.openxmlformats.org/officeDocument/2006/relationships/hyperlink" Target="https://ru.wikipedia.org/wiki/%D0%A8%D1%83%D0%BC" TargetMode="External"/><Relationship Id="rId6" Type="http://schemas.openxmlformats.org/officeDocument/2006/relationships/hyperlink" Target="https://ru.wikipedia.org/wiki/%D0%9C%D0%BE%D1%89%D0%BD%D0%BE%D1%81%D1%82%D1%8C_(%D1%84%D0%B8%D0%B7%D0%B8%D0%BA%D0%B0)" TargetMode="External"/><Relationship Id="rId7" Type="http://schemas.openxmlformats.org/officeDocument/2006/relationships/hyperlink" Target="https://ru.wikipedia.org/wiki/%D0%A1%D0%BF%D0%B5%D0%BA%D1%82%D1%80%D0%B0%D0%BB%D1%8C%D0%BD%D0%B0%D1%8F_%D0%BF%D0%BB%D0%BE%D1%82%D0%BD%D0%BE%D1%81%D1%82%D1%8C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7c5ac7852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7c5ac7852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d92da694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d92da694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c5ac78526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c5ac7852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4292E"/>
                </a:solidFill>
                <a:highlight>
                  <a:srgbClr val="FFFFFF"/>
                </a:highlight>
              </a:rPr>
              <a:t>Пусть: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4292E"/>
                </a:solidFill>
                <a:highlight>
                  <a:srgbClr val="FFFFFF"/>
                </a:highlight>
              </a:rPr>
              <a:t>p - размер фильтра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4292E"/>
                </a:solidFill>
                <a:highlight>
                  <a:srgbClr val="FFFFFF"/>
                </a:highlight>
              </a:rPr>
              <a:t>m - коэффициент скорости обучения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4292E"/>
                </a:solidFill>
                <a:highlight>
                  <a:srgbClr val="FFFFFF"/>
                </a:highlight>
              </a:rPr>
              <a:t>Тогда на n-том шаге алгоритма: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670d0bdf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670d0bdf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4292E"/>
                </a:solidFill>
                <a:highlight>
                  <a:srgbClr val="FFFFFF"/>
                </a:highlight>
              </a:rPr>
              <a:t>Пусть: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4292E"/>
                </a:solidFill>
                <a:highlight>
                  <a:srgbClr val="FFFFFF"/>
                </a:highlight>
              </a:rPr>
              <a:t>p - размер фильтра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4292E"/>
                </a:solidFill>
                <a:highlight>
                  <a:srgbClr val="FFFFFF"/>
                </a:highlight>
              </a:rPr>
              <a:t>m - коэффициент скорости обучения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4292E"/>
                </a:solidFill>
                <a:highlight>
                  <a:srgbClr val="FFFFFF"/>
                </a:highlight>
              </a:rPr>
              <a:t>Тогда на n-том шаге алгоритма: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d9a6a373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d9a6a373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1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Least mean squares filter</a:t>
            </a:r>
            <a:endParaRPr sz="41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9c1b413a50b2a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9c1b413a50b2a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c5ac78526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c5ac78526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670d0bdf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670d0bdf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670d0bdf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670d0bdf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670d0bdf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670d0bdf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c5ac78526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c5ac78526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d92da694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d92da694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da21c36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da21c36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9d9bab68c5216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99d9bab68c5216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c5ac78526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c5ac78526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d8dbbf0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d8dbbf0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c5bfa94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c5bfa94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d92da694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d92da694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92da69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d92da69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Short time fourier transform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c5ac7852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c5ac7852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ru" sz="1000" u="sng">
                <a:solidFill>
                  <a:schemeClr val="accent5"/>
                </a:solidFill>
                <a:highlight>
                  <a:schemeClr val="lt1"/>
                </a:highlight>
                <a:hlinkClick r:id="rId2"/>
              </a:rPr>
              <a:t>Белый шум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- 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имеющий одинаковую </a:t>
            </a:r>
            <a:r>
              <a:rPr lang="ru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спектральную мощность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на всех частотах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444444"/>
                </a:solidFill>
                <a:highlight>
                  <a:schemeClr val="lt1"/>
                </a:highlight>
              </a:rPr>
              <a:t>Стационарность означает, что свойства шума (мощность, спектральный состав) не меняются во времени. Аддитивность означает, что шум суммируется с "чистым" сигналом y[t] и не зависит от него:</a:t>
            </a:r>
            <a:endParaRPr sz="10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Стационарный</a:t>
            </a:r>
            <a:r>
              <a:rPr b="1" lang="ru" sz="1050">
                <a:solidFill>
                  <a:srgbClr val="222222"/>
                </a:solidFill>
                <a:highlight>
                  <a:srgbClr val="FFFFFF"/>
                </a:highlight>
              </a:rPr>
              <a:t> шум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— </a:t>
            </a:r>
            <a:r>
              <a:rPr lang="ru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шум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, который характеризуется постоянством средних параметров: интенсивности (</a:t>
            </a:r>
            <a:r>
              <a:rPr lang="ru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мощности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), распределения интенсивности по спектру (</a:t>
            </a:r>
            <a:r>
              <a:rPr lang="ru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спектральная плотность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), автокорреляционной функции.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Практически наблюдаемый шум, возникающий в результате действия многих отдельных независимых источников (например, шум толпы людей, моря, производственных станков, шум вихревого воздушного потока, шум на выходе радиоприёмника и др.), является квазистационарным.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d8dbbf00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d8dbbf00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5200"/>
              <a:buNone/>
              <a:defRPr sz="5200">
                <a:solidFill>
                  <a:srgbClr val="0B539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36720" l="0" r="0" t="21722"/>
          <a:stretch/>
        </p:blipFill>
        <p:spPr>
          <a:xfrm>
            <a:off x="6897975" y="0"/>
            <a:ext cx="2246024" cy="93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1.png"/><Relationship Id="rId5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Relationship Id="rId4" Type="http://schemas.openxmlformats.org/officeDocument/2006/relationships/hyperlink" Target="http://drive.google.com/file/d/1e8IeihXLVMh3xaSdGXvHf_MLIuNTIdZj/view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://drive.google.com/file/d/1-19PoAACAq9x0ChQLvn0Tw_Fl2HYXlWq/view" TargetMode="External"/><Relationship Id="rId7" Type="http://schemas.openxmlformats.org/officeDocument/2006/relationships/hyperlink" Target="http://drive.google.com/file/d/1-2If8e_qFFiMkfTxf3WY5WETDbt8j8-p/vie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-nRGeCOFtYik7pUIGHVd7ZkzMp0nhS9Z/view" TargetMode="External"/><Relationship Id="rId5" Type="http://schemas.openxmlformats.org/officeDocument/2006/relationships/image" Target="../media/image5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tiginamaria/Denoiser" TargetMode="External"/><Relationship Id="rId4" Type="http://schemas.openxmlformats.org/officeDocument/2006/relationships/hyperlink" Target="https://colab.research.google.com/drive/1UsdgNcEMOP8pgZFBzGqCoqcqOGehUyQU" TargetMode="External"/><Relationship Id="rId5" Type="http://schemas.openxmlformats.org/officeDocument/2006/relationships/hyperlink" Target="https://colab.research.google.com/drive/1UsdgNcEMOP8pgZFBzGqCoqcqOGehUyQU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5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0" Type="http://schemas.openxmlformats.org/officeDocument/2006/relationships/image" Target="../media/image32.png"/><Relationship Id="rId9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11" Type="http://schemas.openxmlformats.org/officeDocument/2006/relationships/hyperlink" Target="http://drive.google.com/file/d/1NyLbrzuDzL7gvunZ9qTaqsewsy9ciZiY/view" TargetMode="External"/><Relationship Id="rId10" Type="http://schemas.openxmlformats.org/officeDocument/2006/relationships/image" Target="../media/image29.png"/><Relationship Id="rId12" Type="http://schemas.openxmlformats.org/officeDocument/2006/relationships/hyperlink" Target="http://drive.google.com/file/d/1GvmdiZ3ljec9hHqdHG1p3bXdLbupSLAq/view" TargetMode="External"/><Relationship Id="rId9" Type="http://schemas.openxmlformats.org/officeDocument/2006/relationships/image" Target="../media/image38.png"/><Relationship Id="rId5" Type="http://schemas.openxmlformats.org/officeDocument/2006/relationships/hyperlink" Target="http://drive.google.com/file/d/15v7dI67IXqNdKkFzRddCDy5zNC-MuTY1/view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35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2250725" y="0"/>
            <a:ext cx="4847175" cy="20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Audio Denoiser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Проект выполнила: Тигина Мария Михайловна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Научный руководитель: Зуева Надежда Константиновна</a:t>
            </a:r>
            <a:r>
              <a:rPr lang="ru"/>
              <a:t> 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547050" y="4261550"/>
            <a:ext cx="4205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НИУ ВШЭ школа физико-математических и компьютерных наук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15.01.2019 г 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Spectral subtraction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00" y="882900"/>
            <a:ext cx="4141250" cy="29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375" y="867525"/>
            <a:ext cx="4090226" cy="29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2821050" y="3767675"/>
            <a:ext cx="4297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python (librosa, numpy, pydub, sklearn)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MSE=0.00095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поддержка разных форматов файлов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Wiener Filters and Adaptive Filters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LMS, NLMS, RLS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74" y="1418275"/>
            <a:ext cx="8774425" cy="29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498575" y="2713750"/>
            <a:ext cx="21015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2668000" y="3112300"/>
            <a:ext cx="495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Wiener Filters and Adaptive Filters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LMS, NLMS, RLS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498575" y="2713750"/>
            <a:ext cx="21015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[i] = (w_1...w_p)^T&#10;&#10;" id="202" name="Google Shape;202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99" y="2292949"/>
            <a:ext cx="2819848" cy="43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[i] = (x_i...x_{i-p+1})^T\\&#10;" id="203" name="Google Shape;203;p2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70" y="2933138"/>
            <a:ext cx="2871304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[i] = d[i] - W[i] * X[i]&#10;&#10;" id="204" name="Google Shape;204;p2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977" y="3754950"/>
            <a:ext cx="3546696" cy="430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[i + 1] = W[i]  - \mu *e[i] * X[i]&#10;&#10;" id="205" name="Google Shape;205;p2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971" y="4346425"/>
            <a:ext cx="4500876" cy="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  <p:pic>
        <p:nvPicPr>
          <p:cNvPr descr="p - размер\ фильтра" id="207" name="Google Shape;207;p24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976" y="1106200"/>
            <a:ext cx="3182424" cy="393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 - шаг\ алгоритма" id="208" name="Google Shape;208;p24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975" y="1680600"/>
            <a:ext cx="3182424" cy="417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LMS, NLMS, RLS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2821050" y="3767675"/>
            <a:ext cx="4297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python (librosa, numpy, pydub)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MSE=0.00195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вектор W посчитать один раз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300" y="882900"/>
            <a:ext cx="3853566" cy="28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641" y="882900"/>
            <a:ext cx="3853566" cy="28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30625"/>
            <a:ext cx="3404833" cy="23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 для синусоид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-69300" y="3212475"/>
            <a:ext cx="60474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Структура нейронной сети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CustomRNN(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  (rnn): RNN(1, 30, batch_first=True)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  (linear): Linear(in_features=30, out_features=1, bias=True)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  (act): Tanh()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4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400" y="681325"/>
            <a:ext cx="3493841" cy="2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/>
        </p:nvSpPr>
        <p:spPr>
          <a:xfrm>
            <a:off x="5889900" y="3310450"/>
            <a:ext cx="32541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Данные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>
                <a:solidFill>
                  <a:schemeClr val="dk2"/>
                </a:solidFill>
              </a:rPr>
              <a:t>синусоида + белый шум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Результаты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>
                <a:solidFill>
                  <a:schemeClr val="dk2"/>
                </a:solidFill>
              </a:rPr>
              <a:t>L1Loss = 0.0757</a:t>
            </a:r>
            <a:endParaRPr/>
          </a:p>
        </p:txBody>
      </p: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311700" y="3667075"/>
            <a:ext cx="4385400" cy="17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python ( librosa, pytorch)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Google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Data: LibriSpeech</a:t>
            </a:r>
            <a:endParaRPr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4972400" y="3689225"/>
            <a:ext cx="404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Параметры модели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Параметры нейросети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800" y="949863"/>
            <a:ext cx="36766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00" y="725100"/>
            <a:ext cx="36195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RNN, LSTM: параметры модели</a:t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  <p:grpSp>
        <p:nvGrpSpPr>
          <p:cNvPr id="248" name="Google Shape;248;p28"/>
          <p:cNvGrpSpPr/>
          <p:nvPr/>
        </p:nvGrpSpPr>
        <p:grpSpPr>
          <a:xfrm>
            <a:off x="653977" y="564347"/>
            <a:ext cx="3599155" cy="2352533"/>
            <a:chOff x="2481413" y="572700"/>
            <a:chExt cx="4181174" cy="3135875"/>
          </a:xfrm>
        </p:grpSpPr>
        <p:pic>
          <p:nvPicPr>
            <p:cNvPr id="249" name="Google Shape;24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1413" y="572700"/>
              <a:ext cx="4181174" cy="313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0" name="Google Shape;250;p28"/>
            <p:cNvCxnSpPr/>
            <p:nvPr/>
          </p:nvCxnSpPr>
          <p:spPr>
            <a:xfrm>
              <a:off x="3175925" y="785300"/>
              <a:ext cx="0" cy="2609100"/>
            </a:xfrm>
            <a:prstGeom prst="straightConnector1">
              <a:avLst/>
            </a:prstGeom>
            <a:noFill/>
            <a:ln cap="flat" cmpd="sng" w="28575">
              <a:solidFill>
                <a:srgbClr val="C3036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8"/>
            <p:cNvCxnSpPr/>
            <p:nvPr/>
          </p:nvCxnSpPr>
          <p:spPr>
            <a:xfrm>
              <a:off x="3480725" y="785300"/>
              <a:ext cx="0" cy="2609100"/>
            </a:xfrm>
            <a:prstGeom prst="straightConnector1">
              <a:avLst/>
            </a:prstGeom>
            <a:noFill/>
            <a:ln cap="flat" cmpd="sng" w="28575">
              <a:solidFill>
                <a:srgbClr val="C3036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8"/>
            <p:cNvCxnSpPr/>
            <p:nvPr/>
          </p:nvCxnSpPr>
          <p:spPr>
            <a:xfrm>
              <a:off x="3785525" y="785300"/>
              <a:ext cx="0" cy="2609100"/>
            </a:xfrm>
            <a:prstGeom prst="straightConnector1">
              <a:avLst/>
            </a:prstGeom>
            <a:noFill/>
            <a:ln cap="flat" cmpd="sng" w="28575">
              <a:solidFill>
                <a:srgbClr val="C3036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8"/>
            <p:cNvCxnSpPr/>
            <p:nvPr/>
          </p:nvCxnSpPr>
          <p:spPr>
            <a:xfrm>
              <a:off x="4090325" y="785300"/>
              <a:ext cx="0" cy="2609100"/>
            </a:xfrm>
            <a:prstGeom prst="straightConnector1">
              <a:avLst/>
            </a:prstGeom>
            <a:noFill/>
            <a:ln cap="flat" cmpd="sng" w="28575">
              <a:solidFill>
                <a:srgbClr val="C3036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4" name="Google Shape;254;p28"/>
          <p:cNvGrpSpPr/>
          <p:nvPr/>
        </p:nvGrpSpPr>
        <p:grpSpPr>
          <a:xfrm>
            <a:off x="4801345" y="572702"/>
            <a:ext cx="3671177" cy="2335816"/>
            <a:chOff x="5020792" y="572700"/>
            <a:chExt cx="3871733" cy="2903800"/>
          </a:xfrm>
        </p:grpSpPr>
        <p:pic>
          <p:nvPicPr>
            <p:cNvPr id="255" name="Google Shape;25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20792" y="572700"/>
              <a:ext cx="3871733" cy="2903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6" name="Google Shape;256;p28"/>
            <p:cNvCxnSpPr/>
            <p:nvPr/>
          </p:nvCxnSpPr>
          <p:spPr>
            <a:xfrm>
              <a:off x="5627400" y="780625"/>
              <a:ext cx="11400" cy="2509200"/>
            </a:xfrm>
            <a:prstGeom prst="straightConnector1">
              <a:avLst/>
            </a:prstGeom>
            <a:noFill/>
            <a:ln cap="flat" cmpd="sng" w="28575">
              <a:solidFill>
                <a:srgbClr val="C3036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28"/>
            <p:cNvCxnSpPr/>
            <p:nvPr/>
          </p:nvCxnSpPr>
          <p:spPr>
            <a:xfrm>
              <a:off x="5932200" y="780625"/>
              <a:ext cx="6600" cy="2509200"/>
            </a:xfrm>
            <a:prstGeom prst="straightConnector1">
              <a:avLst/>
            </a:prstGeom>
            <a:noFill/>
            <a:ln cap="flat" cmpd="sng" w="28575">
              <a:solidFill>
                <a:srgbClr val="C3036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28"/>
            <p:cNvCxnSpPr/>
            <p:nvPr/>
          </p:nvCxnSpPr>
          <p:spPr>
            <a:xfrm>
              <a:off x="6237000" y="780625"/>
              <a:ext cx="1800" cy="2509200"/>
            </a:xfrm>
            <a:prstGeom prst="straightConnector1">
              <a:avLst/>
            </a:prstGeom>
            <a:noFill/>
            <a:ln cap="flat" cmpd="sng" w="28575">
              <a:solidFill>
                <a:srgbClr val="C3036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28"/>
            <p:cNvCxnSpPr/>
            <p:nvPr/>
          </p:nvCxnSpPr>
          <p:spPr>
            <a:xfrm flipH="1">
              <a:off x="6538800" y="780625"/>
              <a:ext cx="3000" cy="2509200"/>
            </a:xfrm>
            <a:prstGeom prst="straightConnector1">
              <a:avLst/>
            </a:prstGeom>
            <a:noFill/>
            <a:ln cap="flat" cmpd="sng" w="28575">
              <a:solidFill>
                <a:srgbClr val="C3036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aphicFrame>
        <p:nvGraphicFramePr>
          <p:cNvPr id="260" name="Google Shape;260;p28"/>
          <p:cNvGraphicFramePr/>
          <p:nvPr/>
        </p:nvGraphicFramePr>
        <p:xfrm>
          <a:off x="1656750" y="3054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{4E874E51-1ADB-4948-80E4-4CCC0E928ADB}</a:tableStyleId>
              </a:tblPr>
              <a:tblGrid>
                <a:gridCol w="2853675"/>
                <a:gridCol w="2853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Длина окна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30 ms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Размер батча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Коэффициент наложения шума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Количество аудиодорожек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Нормировка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max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RNN, LSTM: параметры нейросети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200" y="658350"/>
            <a:ext cx="6966900" cy="22276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9" name="Google Shape;269;p29"/>
          <p:cNvGraphicFramePr/>
          <p:nvPr/>
        </p:nvGraphicFramePr>
        <p:xfrm>
          <a:off x="1624575" y="3079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{4E874E51-1ADB-4948-80E4-4CCC0E928ADB}</a:tableStyleId>
              </a:tblPr>
              <a:tblGrid>
                <a:gridCol w="2853675"/>
                <a:gridCol w="2853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Input layer = Output layer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Hidden layer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Number of layers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1e-3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Loss function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</a:t>
            </a:r>
            <a:endParaRPr/>
          </a:p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74" y="685675"/>
            <a:ext cx="5830756" cy="39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 title="clear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655" y="1037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 title="noisy.wa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405" y="322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 title="pred.wav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6805" y="10370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072000" y="46087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MSE = 0,0009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VK Bot</a:t>
            </a:r>
            <a:endParaRPr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34343"/>
                </a:solidFill>
              </a:rPr>
              <a:t>python (vk_api)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Принять сообщение 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код сообщения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запрос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attachments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Отправить сообщение: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url сервера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загрузить на сервер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получить json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прикрепить json в attachments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отослать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Spectral Subtraction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2631725" y="4499775"/>
            <a:ext cx="4297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 title="IMG_3065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543976"/>
            <a:ext cx="1780109" cy="39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572700"/>
            <a:ext cx="8520600" cy="45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Проблема: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соц. сетях выросла популярность голосовых сообщений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Пользователи хотят </a:t>
            </a:r>
            <a:r>
              <a:rPr lang="ru"/>
              <a:t>очистить</a:t>
            </a:r>
            <a:r>
              <a:rPr lang="ru"/>
              <a:t> их от сторонних шумов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Написать программу для эффективного удаления шумов из аудиодорожек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Задачи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Исследовать предметную область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Написать дискретный алгоритм шумоподавления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Исследовать уже написанные программы на основе rnn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 использованием готовой rnn реализовать программу для удаления шумов из аудио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Бонус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Бот VK для удаление шума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 sz="1800"/>
              <a:t>Программы для очистки звука (iZotope RX 6, </a:t>
            </a:r>
            <a:r>
              <a:rPr lang="ru" sz="1800">
                <a:solidFill>
                  <a:srgbClr val="666666"/>
                </a:solidFill>
              </a:rPr>
              <a:t>Cedar Studio 7)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 sz="1800"/>
              <a:t>VK бот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 sz="1800"/>
              <a:t>Алгоритмы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2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0" y="0"/>
            <a:ext cx="9143998" cy="294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297" name="Google Shape;297;p32"/>
          <p:cNvSpPr txBox="1"/>
          <p:nvPr>
            <p:ph idx="1" type="body"/>
          </p:nvPr>
        </p:nvSpPr>
        <p:spPr>
          <a:xfrm>
            <a:off x="2136750" y="2949750"/>
            <a:ext cx="48705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Получилось: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SSFilter, LMSFilter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Бот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Анализ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и нужно совершенствовать: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RNN</a:t>
            </a:r>
            <a:endParaRPr/>
          </a:p>
        </p:txBody>
      </p:sp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304" name="Google Shape;3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https://github.com/tiginamaria/Denoiser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https://colab.research.google.com/drive/1UsdgNcEMOP8pgZFBzGqCoqcqOGehUyQU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https://colab.research.google.com/drive/1UsdgNcEMOP8pgZFBzGqCoqcqOGehUyQU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 rotWithShape="1">
          <a:blip r:embed="rId6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1" y="1108326"/>
            <a:ext cx="4803901" cy="36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звук?</a:t>
            </a: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637425" y="2839975"/>
            <a:ext cx="41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A(t) = A_m \cdot sin(t * 2 \pi /p + d)\\&#10;A_m - амплитуда \\&#10;p - период \\&#10;d - фазовое \ смещение \\&#10;" id="74" name="Google Shape;74;p1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462" y="1654050"/>
            <a:ext cx="3708030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/>
          <p:nvPr/>
        </p:nvCxnSpPr>
        <p:spPr>
          <a:xfrm flipH="1" rot="10800000">
            <a:off x="1146125" y="2833525"/>
            <a:ext cx="2104200" cy="18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descr="p&#10;" id="76" name="Google Shape;76;p1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2475" y="2844625"/>
            <a:ext cx="160050" cy="25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 rot="10800000">
            <a:off x="2716575" y="1379700"/>
            <a:ext cx="6900" cy="14124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descr="A_m&#10;" id="78" name="Google Shape;78;p1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3173" y="2072150"/>
            <a:ext cx="303400" cy="211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 = \frac{2\pi}{p} - частота" id="79" name="Google Shape;79;p1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9866" y="4201975"/>
            <a:ext cx="2291874" cy="4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8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звук?</a:t>
            </a:r>
            <a:endParaRPr/>
          </a:p>
        </p:txBody>
      </p:sp>
      <p:cxnSp>
        <p:nvCxnSpPr>
          <p:cNvPr id="88" name="Google Shape;88;p16"/>
          <p:cNvCxnSpPr/>
          <p:nvPr/>
        </p:nvCxnSpPr>
        <p:spPr>
          <a:xfrm flipH="1">
            <a:off x="2176916" y="1450217"/>
            <a:ext cx="9273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 txBox="1"/>
          <p:nvPr/>
        </p:nvSpPr>
        <p:spPr>
          <a:xfrm rot="2698033">
            <a:off x="5942121" y="1468614"/>
            <a:ext cx="1482803" cy="7416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Амплитудный спектр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 rot="-2833271">
            <a:off x="1572258" y="1458757"/>
            <a:ext cx="1483281" cy="7415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Фазовый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спектр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712" y="235225"/>
            <a:ext cx="2539600" cy="19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71200"/>
            <a:ext cx="3475808" cy="260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6034766" y="1450217"/>
            <a:ext cx="9273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6500" y="2471206"/>
            <a:ext cx="3475800" cy="26068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звук?</a:t>
            </a:r>
            <a:endParaRPr/>
          </a:p>
        </p:txBody>
      </p:sp>
      <p:cxnSp>
        <p:nvCxnSpPr>
          <p:cNvPr id="102" name="Google Shape;102;p17"/>
          <p:cNvCxnSpPr/>
          <p:nvPr/>
        </p:nvCxnSpPr>
        <p:spPr>
          <a:xfrm>
            <a:off x="3905175" y="1158738"/>
            <a:ext cx="600000" cy="2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3905175" y="2683663"/>
            <a:ext cx="600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3905175" y="4208563"/>
            <a:ext cx="600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7"/>
          <p:cNvSpPr/>
          <p:nvPr/>
        </p:nvSpPr>
        <p:spPr>
          <a:xfrm>
            <a:off x="1933125" y="1710475"/>
            <a:ext cx="154800" cy="143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1977500" y="3077791"/>
            <a:ext cx="154800" cy="143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650" y="554850"/>
            <a:ext cx="2493301" cy="10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650" y="1904075"/>
            <a:ext cx="2493299" cy="11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275" y="554850"/>
            <a:ext cx="3223600" cy="10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275" y="1878822"/>
            <a:ext cx="3249250" cy="10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450" y="3300675"/>
            <a:ext cx="3249250" cy="17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1650" y="3300675"/>
            <a:ext cx="2493299" cy="17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FFT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50" y="898750"/>
            <a:ext cx="2367699" cy="19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k = \sum\limits_{n=0}^{N-1} x_ne^{-\frac{2\pi i}{N}kn} = \sum\limits_{n=0}^{N-1} x_n[cos(\frac{2\pi nk}{N}) - i \cdot sin(\frac{2\pi nk}{N})]\\ " id="121" name="Google Shape;121;p1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3300" y="3196213"/>
            <a:ext cx="4792452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s(X_k) - амплитудный\ спектр\ сигнала&#10;" id="122" name="Google Shape;122;p1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1561" y="3976977"/>
            <a:ext cx="3616272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(X_k) - фазовый\ спектр\ сигнала&#10;" id="123" name="Google Shape;123;p18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1550" y="4435550"/>
            <a:ext cx="3282462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5525" y="898750"/>
            <a:ext cx="2367699" cy="1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5400" y="898750"/>
            <a:ext cx="2413650" cy="19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STFT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(t, f) = \sum\limits_{n=0}^{N-1} x(t) W(n-t) e^{-i f n} " id="133" name="Google Shape;133;p1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719" y="3051455"/>
            <a:ext cx="325641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s(X(t, f)) - амплитудный\ спектр\ сигнала&#10;" id="134" name="Google Shape;134;p1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1561" y="3876478"/>
            <a:ext cx="3951112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(X(t, f)) - фазовый\ спектр\ сигнала&#10;" id="135" name="Google Shape;135;p1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1543" y="4222288"/>
            <a:ext cx="3616272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850" y="866350"/>
            <a:ext cx="2367701" cy="19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5398" y="898763"/>
            <a:ext cx="2616906" cy="196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1011375" y="996900"/>
            <a:ext cx="187800" cy="1614900"/>
          </a:xfrm>
          <a:prstGeom prst="rect">
            <a:avLst/>
          </a:prstGeom>
          <a:noFill/>
          <a:ln cap="flat" cmpd="sng" w="28575">
            <a:solidFill>
              <a:srgbClr val="DF5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(t) - оконная\ функция&#10;" id="139" name="Google Shape;139;p19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1550" y="4568125"/>
            <a:ext cx="2245894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10">
            <a:alphaModFix/>
          </a:blip>
          <a:srcRect b="0" l="0" r="52408" t="0"/>
          <a:stretch/>
        </p:blipFill>
        <p:spPr>
          <a:xfrm>
            <a:off x="3348619" y="898750"/>
            <a:ext cx="2446766" cy="19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шум?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75" y="823125"/>
            <a:ext cx="4942675" cy="3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36720" l="0" r="0" t="21722"/>
          <a:stretch/>
        </p:blipFill>
        <p:spPr>
          <a:xfrm>
            <a:off x="6897975" y="-50500"/>
            <a:ext cx="2246024" cy="933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[t]=y[t]+noise[t]\\" id="149" name="Google Shape;149;p2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020" y="1474838"/>
            <a:ext cx="3351276" cy="8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- зашумленный\ сигнал\\&#10;y - чистый сигнал \\&#10;noise - шум\\&#10;" id="150" name="Google Shape;150;p2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7000" y="2447925"/>
            <a:ext cx="276087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Spectral subtraction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25" y="619400"/>
            <a:ext cx="2624501" cy="17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738" y="2905200"/>
            <a:ext cx="2624525" cy="17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title="voice_with_car_noise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0725" y="3031925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9200" y="619400"/>
            <a:ext cx="2624525" cy="17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8672" y="2905675"/>
            <a:ext cx="2624528" cy="175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1"/>
          <p:cNvCxnSpPr/>
          <p:nvPr/>
        </p:nvCxnSpPr>
        <p:spPr>
          <a:xfrm>
            <a:off x="1433963" y="2426075"/>
            <a:ext cx="3600" cy="433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1"/>
          <p:cNvSpPr txBox="1"/>
          <p:nvPr/>
        </p:nvSpPr>
        <p:spPr>
          <a:xfrm>
            <a:off x="842125" y="2469350"/>
            <a:ext cx="6327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STFT</a:t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5987" y="2905675"/>
            <a:ext cx="2624525" cy="17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5988" y="641026"/>
            <a:ext cx="2624501" cy="17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2806713" y="3734775"/>
            <a:ext cx="193800" cy="2166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5813188" y="3749175"/>
            <a:ext cx="325200" cy="1878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1"/>
          <p:cNvCxnSpPr/>
          <p:nvPr/>
        </p:nvCxnSpPr>
        <p:spPr>
          <a:xfrm>
            <a:off x="4461288" y="2426063"/>
            <a:ext cx="3600" cy="433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1"/>
          <p:cNvSpPr txBox="1"/>
          <p:nvPr/>
        </p:nvSpPr>
        <p:spPr>
          <a:xfrm>
            <a:off x="3813150" y="2469350"/>
            <a:ext cx="689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</a:t>
            </a:r>
            <a:r>
              <a:rPr lang="ru"/>
              <a:t>FT</a:t>
            </a:r>
            <a:endParaRPr/>
          </a:p>
        </p:txBody>
      </p:sp>
      <p:cxnSp>
        <p:nvCxnSpPr>
          <p:cNvPr id="170" name="Google Shape;170;p21"/>
          <p:cNvCxnSpPr/>
          <p:nvPr/>
        </p:nvCxnSpPr>
        <p:spPr>
          <a:xfrm flipH="1" rot="10800000">
            <a:off x="7641025" y="2426063"/>
            <a:ext cx="3600" cy="433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1"/>
          <p:cNvSpPr txBox="1"/>
          <p:nvPr/>
        </p:nvSpPr>
        <p:spPr>
          <a:xfrm>
            <a:off x="7185390" y="2507675"/>
            <a:ext cx="6327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</a:t>
            </a:r>
            <a:r>
              <a:rPr lang="ru"/>
              <a:t>FT</a:t>
            </a:r>
            <a:endParaRPr/>
          </a:p>
        </p:txBody>
      </p:sp>
      <p:pic>
        <p:nvPicPr>
          <p:cNvPr id="172" name="Google Shape;172;p21" title="clear.wav">
            <a:hlinkClick r:id="rId11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5875" y="3032887"/>
            <a:ext cx="26790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 title="car_noise.wav">
            <a:hlinkClick r:id="rId12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5725" y="3032887"/>
            <a:ext cx="267900" cy="2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r>
              <a:rPr lang="ru"/>
              <a:t>/22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